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24" r:id="rId5"/>
    <p:sldId id="304" r:id="rId6"/>
    <p:sldId id="282" r:id="rId7"/>
    <p:sldId id="328" r:id="rId8"/>
    <p:sldId id="315" r:id="rId9"/>
    <p:sldId id="325" r:id="rId10"/>
    <p:sldId id="326" r:id="rId11"/>
    <p:sldId id="327" r:id="rId12"/>
    <p:sldId id="321" r:id="rId13"/>
    <p:sldId id="297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793F62-CF76-488D-B129-35E8A1659F8F}">
          <p14:sldIdLst>
            <p14:sldId id="324"/>
            <p14:sldId id="304"/>
            <p14:sldId id="282"/>
            <p14:sldId id="328"/>
            <p14:sldId id="315"/>
            <p14:sldId id="325"/>
            <p14:sldId id="326"/>
            <p14:sldId id="327"/>
            <p14:sldId id="32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834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9D11-9E00-8955-9890-7DD9E13E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C8E5E-5FB8-B735-59EA-419DF8368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D222-B081-387C-5E85-B8885B4F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8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09F5-E550-C751-7BEC-BAAC773C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59D77-07B5-7985-B2AF-5F62A55CA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05217-2220-A13B-CE97-03F803851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5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8A1C-156E-AB5D-E9B3-A0F5B6BA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A1CCF-4B91-6165-5F0A-2168B98A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EB2E1-0E2C-A0CD-F1FB-3FD450A85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8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25B2-7F19-34A1-C96B-26FA95C6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E8811-B61B-B495-CA7B-BF21532D0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B35F3-75C8-A5E5-9D17-D7D67224A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6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62F7-DE83-0C1D-083C-B71FB830A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ABC HealthCare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29BE8-E310-580F-4A15-FBE425EAD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Bhoopesh Sharma</a:t>
            </a:r>
          </a:p>
        </p:txBody>
      </p:sp>
    </p:spTree>
    <p:extLst>
      <p:ext uri="{BB962C8B-B14F-4D97-AF65-F5344CB8AC3E}">
        <p14:creationId xmlns:p14="http://schemas.microsoft.com/office/powerpoint/2010/main" val="191843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Bhoopesh Sharma</a:t>
            </a:r>
          </a:p>
          <a:p>
            <a:r>
              <a:rPr lang="en-US" dirty="0"/>
              <a:t>+91 88261 94431</a:t>
            </a:r>
          </a:p>
          <a:p>
            <a:r>
              <a:rPr lang="en-US" dirty="0"/>
              <a:t>it.bhoopeshsharma@gmail.com 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34640"/>
            <a:ext cx="6583681" cy="32073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Regression analysis</a:t>
            </a:r>
          </a:p>
          <a:p>
            <a:r>
              <a:rPr lang="en-US" dirty="0"/>
              <a:t>Outlier Detection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Anomalies Detection</a:t>
            </a:r>
          </a:p>
          <a:p>
            <a:r>
              <a:rPr lang="en-US" dirty="0"/>
              <a:t>Audit Insights and Recommendations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descriptive analytics, statistical outlier detection and supervised/unsupervised models to priorities high-risk payments and recommend process &amp; data controls to reduce fraud risk and shorten payment times.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anomalous/fraudulent payment requests.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drivers of long payment lead times.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 actionable sample lists for audit follow-up and controls recommendations.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(3 pillars):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&amp; diagnostic analytics (Power BI / Pandas)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outlier detection &amp; sampling (Z-score, IQR, rule-based heuristics)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 &amp; AI (supervised classifier + unsupervised anomaly detection + AI-assisted audit report)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FFBA-296C-E65D-675E-5D37AD98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DBD18C-1DF1-7C4B-19FC-B2B860F4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019E8-6248-7074-A906-1226204939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provided dataset (Payments, Teams, Fraud Cases) is complete, representative, and free from major entry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invoices and payments in the dataset are genuine transactions—no synthetic or test data included.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Invoice IDs, Dates, Amounts, and Team are unique and correctly mapped across all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or inconsistent values are negligible or imputed using standard statistical methods (e.g., median imputation).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 dates and invoice received dates are accurately recorded in the system (no manual delays or backdating).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objective is to identify high-risk invoices, not to make definitive fraud determinations.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refresh cadence for dashboards and models is assumed to be monthly or quarterly.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DFFB4-F77A-739C-152F-42B3087C33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Head outline and magnifying glass">
            <a:extLst>
              <a:ext uri="{FF2B5EF4-FFF2-40B4-BE49-F238E27FC236}">
                <a16:creationId xmlns:a16="http://schemas.microsoft.com/office/drawing/2014/main" id="{2CC6168A-2961-E133-90BD-AC99D602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989454" y="3428999"/>
            <a:ext cx="3202546" cy="24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Regression analysis for payment 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key results from the Linear Regression model: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 (MAE): </a:t>
            </a:r>
            <a:r>
              <a:rPr lang="en-US" sz="1600" b="1" dirty="0">
                <a:solidFill>
                  <a:srgbClr val="202C8F"/>
                </a:solidFill>
              </a:rPr>
              <a:t>6.68 days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Squared Error (MSE): </a:t>
            </a:r>
            <a:r>
              <a:rPr lang="en-US" sz="1600" b="1" dirty="0">
                <a:solidFill>
                  <a:srgbClr val="202C8F"/>
                </a:solidFill>
              </a:rPr>
              <a:t>64.83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Squared Error (RMSE): </a:t>
            </a:r>
            <a:r>
              <a:rPr lang="en-US" sz="1600" b="1" dirty="0">
                <a:solidFill>
                  <a:srgbClr val="202C8F"/>
                </a:solidFill>
              </a:rPr>
              <a:t>8.05 days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R-squared (R2): </a:t>
            </a:r>
            <a:r>
              <a:rPr lang="en-US" sz="1600" b="1" dirty="0">
                <a:solidFill>
                  <a:srgbClr val="202C8F"/>
                </a:solidFill>
              </a:rPr>
              <a:t>- 0.19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08049" y="2303028"/>
            <a:ext cx="4402814" cy="3720337"/>
          </a:xfrm>
        </p:spPr>
        <p:txBody>
          <a:bodyPr>
            <a:noAutofit/>
          </a:bodyPr>
          <a:lstStyle/>
          <a:p>
            <a:r>
              <a:rPr lang="en-US" sz="1600" b="1" dirty="0"/>
              <a:t>Analysis: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these results, the model does not strongly support the hypothesis that "all invoices take ~same time ±1 day." </a:t>
            </a:r>
            <a:r>
              <a:rPr lang="en-US" sz="1600" dirty="0">
                <a:solidFill>
                  <a:srgbClr val="202C8F"/>
                </a:solidFill>
              </a:rPr>
              <a:t>The Mean Absolute Error of 6.68 days indicates that, on average, our predictions are off by approximately 6.68 days, which is significantly higher than the ±1 day specified in the hypothesis.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negative R-squared value suggests that the model performs worse than a simple horizontal line at the mean of the observed payment times, implying that the current features and linear model are not effectively capturing the underlying patterns in the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D9721-B384-07CD-5190-13D96024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21" y="1769008"/>
            <a:ext cx="2312216" cy="20768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43D60-B8D3-5C09-C9CD-8570386C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321" y="3946547"/>
            <a:ext cx="2312216" cy="20768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661759-6C45-6FE6-E6D6-588F538D0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557C-9E30-EE9D-8861-18466150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Outlier Detection using Z-scores for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F14A5-95BB-4D21-2811-14F3F05C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39072AD-1D56-8230-471F-B20710555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83224" y="2296489"/>
            <a:ext cx="4094376" cy="4335516"/>
          </a:xfrm>
        </p:spPr>
        <p:txBody>
          <a:bodyPr>
            <a:noAutofit/>
          </a:bodyPr>
          <a:lstStyle/>
          <a:p>
            <a:r>
              <a:rPr lang="en-US" sz="1400" b="1" dirty="0"/>
              <a:t>Analysis: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</a:t>
            </a:r>
            <a:r>
              <a:rPr lang="en-US" sz="1400" dirty="0">
                <a:solidFill>
                  <a:srgbClr val="202C8F"/>
                </a:solidFill>
              </a:rPr>
              <a:t>0 outliers in 'time to payment' using a Z-score threshold of 3 and 33 outliers using 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This suggests that, based on a normal distribution assumption and these specific threshold, there are no data points that are significantly far from the mean payment time.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possible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is not normally distributed, making Z-scores less effective for outlier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chosen threshold of 3 or 2 is too conservative.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indeed no extreme outliers in the dataset.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15A6A-9482-34B2-9B09-93060FE2AC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key results: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33 outliers in '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using a Z-score threshold of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Percentage of outliers: </a:t>
            </a:r>
            <a:r>
              <a:rPr lang="en-US" sz="1600" b="1" dirty="0">
                <a:solidFill>
                  <a:srgbClr val="202C8F"/>
                </a:solidFill>
              </a:rPr>
              <a:t>2.31%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of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 - </a:t>
            </a:r>
            <a:r>
              <a:rPr lang="en-US" sz="1600" b="1" dirty="0">
                <a:solidFill>
                  <a:srgbClr val="202C8F"/>
                </a:solidFill>
              </a:rPr>
              <a:t>1428.000000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- </a:t>
            </a:r>
            <a:r>
              <a:rPr lang="en-US" sz="1600" b="1" dirty="0">
                <a:solidFill>
                  <a:srgbClr val="202C8F"/>
                </a:solidFill>
              </a:rPr>
              <a:t>18.469888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Std - </a:t>
            </a:r>
            <a:r>
              <a:rPr lang="en-US" sz="1600" b="1" dirty="0">
                <a:solidFill>
                  <a:srgbClr val="202C8F"/>
                </a:solidFill>
              </a:rPr>
              <a:t>7.273981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 - </a:t>
            </a:r>
            <a:r>
              <a:rPr lang="en-US" sz="1600" b="1" dirty="0">
                <a:solidFill>
                  <a:srgbClr val="202C8F"/>
                </a:solidFill>
              </a:rPr>
              <a:t>2.000000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 - </a:t>
            </a:r>
            <a:r>
              <a:rPr lang="en-US" sz="1600" b="1" dirty="0">
                <a:solidFill>
                  <a:srgbClr val="202C8F"/>
                </a:solidFill>
              </a:rPr>
              <a:t>35.000000</a:t>
            </a:r>
            <a:endParaRPr lang="en-IN" sz="1600" b="1" dirty="0">
              <a:solidFill>
                <a:srgbClr val="202C8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0113D-10F0-5C8C-7AD0-21492882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1" y="4240846"/>
            <a:ext cx="2812868" cy="11710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3A2CB-1915-5E56-F17F-E39D990F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241" y="2303028"/>
            <a:ext cx="2812868" cy="1818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BEF5C-7ED4-DE77-49A6-FCC80D3C1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41" y="5530985"/>
            <a:ext cx="2812868" cy="11710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845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1C5D45D-2420-5F96-3876-1A5EAA25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179F-09C7-5445-9DD8-F66BA337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Supervised Model for Fraud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78B5-5D07-8B28-1C7C-6F32AA0D6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F8E358F-0FE6-412D-84BA-FA0CB3EBF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665" y="2133220"/>
            <a:ext cx="5455362" cy="2083980"/>
          </a:xfrm>
        </p:spPr>
        <p:txBody>
          <a:bodyPr>
            <a:noAutofit/>
          </a:bodyPr>
          <a:lstStyle/>
          <a:p>
            <a:r>
              <a:rPr lang="en-US" sz="1400" b="1" dirty="0"/>
              <a:t>Analysis: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fraud detection model achieved 96% accuracy and a ROC-AUC score of 0.78, showing a good ability to distinguish between fraud and non-fraud cases. </a:t>
            </a:r>
            <a:r>
              <a:rPr lang="en-US" sz="1200" dirty="0">
                <a:solidFill>
                  <a:srgbClr val="202C8F"/>
                </a:solidFill>
              </a:rPr>
              <a:t>It correctly identified 134 non-fraud and 1 fraud case but missed 5 actual frauds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While its precision for fraud is perfect (1.00), meaning every fraud prediction is correct, its recall is very low (0.17), indicating it detects only 17% of real frauds. The low F1-score (0.29) further reflects this imbalance, suggesting the model struggles to identify all fraudulent transactions due to the highly imbalanced dataset.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2E60-741A-AA56-2F58-D759FA9E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33220"/>
            <a:ext cx="2337848" cy="2032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73CC5C-D368-29BB-3107-4EA6732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125" y="2133220"/>
            <a:ext cx="2286277" cy="2032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7A0271-7743-11F1-7325-BC672B6FC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436889"/>
            <a:ext cx="2337847" cy="20839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7AA83F-6561-6BBD-23E0-96E71AA61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125" y="4436890"/>
            <a:ext cx="2286277" cy="20839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7AE3C6-0F69-AE25-6AD4-8918842D6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665" y="4436889"/>
            <a:ext cx="3542790" cy="20839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733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9B111B-9236-BD68-6004-04EBA954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8FBE-F3D6-4111-F905-4195574F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Unsupervised Model to Detect Anomalies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4DCA0-8503-AC44-A893-58995C2A5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243D5808-6D28-A5F1-CD92-4E0697FCC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92210" y="2135246"/>
            <a:ext cx="3633817" cy="4335516"/>
          </a:xfrm>
        </p:spPr>
        <p:txBody>
          <a:bodyPr>
            <a:noAutofit/>
          </a:bodyPr>
          <a:lstStyle/>
          <a:p>
            <a:r>
              <a:rPr lang="en-US" sz="1600" b="1" dirty="0"/>
              <a:t>Analysis: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Isolation Forest model </a:t>
            </a:r>
            <a:r>
              <a:rPr lang="en-US" sz="1600" dirty="0">
                <a:solidFill>
                  <a:srgbClr val="202C8F"/>
                </a:solidFill>
              </a:rPr>
              <a:t>identified 100 instances as anomalies within the payment data, assuming a 5% contamination rate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These anomalies represent data points that deviate significantly from the normal patterns observed in the dataset across various features such as 'Invoice value' and '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'. These identified anomalies warrant further investigation as they could indicate unusual payment activities, potential errors, or even fraudulent transactions that are not easily captured by simple outlier rules.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571A9-A7F5-C11A-16E7-A672299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64462"/>
            <a:ext cx="3787315" cy="19694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17244-7B46-A25C-78FA-9EBFE6618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303004"/>
            <a:ext cx="3787315" cy="23355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9D3FB-3E36-B3AF-EAAA-BD7580B12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50" y="4303004"/>
            <a:ext cx="2635824" cy="23355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1AAEEE-3B88-7FDB-9605-A23C67EB7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050" y="2264462"/>
            <a:ext cx="2635824" cy="19685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0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840458"/>
            <a:ext cx="9875463" cy="999746"/>
          </a:xfrm>
        </p:spPr>
        <p:txBody>
          <a:bodyPr/>
          <a:lstStyle/>
          <a:p>
            <a:r>
              <a:rPr lang="en-US" dirty="0"/>
              <a:t>Audit Insights and Recommendations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076479" cy="39615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b="1" dirty="0"/>
              <a:t>Audit Insight</a:t>
            </a:r>
          </a:p>
          <a:p>
            <a:r>
              <a:rPr lang="en-US" dirty="0"/>
              <a:t>Variable Payment Times: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MAE indicates unpredictable payment times.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Caused by inefficiencies, varied processes, or missing external factors.</a:t>
            </a:r>
          </a:p>
          <a:p>
            <a:r>
              <a:rPr lang="en-US" dirty="0"/>
              <a:t>Limited Z-score Effectiveness: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extreme outliers detected.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due to data distribution or threshold choice.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Suggests need for advanced outlier detection methods.</a:t>
            </a:r>
          </a:p>
          <a:p>
            <a:r>
              <a:rPr lang="en-US" dirty="0"/>
              <a:t>Anomalies via Unsupervised Learning: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Isolation Forest flagged several statistically unusual transactions.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indicators of errors, process deviations, or fraud.</a:t>
            </a:r>
          </a:p>
          <a:p>
            <a:r>
              <a:rPr lang="en-US" dirty="0"/>
              <a:t>Incomplete Fraud Detection: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detected 134 non-fraud and 1 fraud case, missed 5 frauds.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Indicates class imbalance issue needing corrective measures.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0C43AE3-9239-EBD1-C9B0-DB2A85FB5328}"/>
              </a:ext>
            </a:extLst>
          </p:cNvPr>
          <p:cNvSpPr txBox="1">
            <a:spLocks/>
          </p:cNvSpPr>
          <p:nvPr/>
        </p:nvSpPr>
        <p:spPr>
          <a:xfrm>
            <a:off x="6919275" y="2303028"/>
            <a:ext cx="4987520" cy="4177338"/>
          </a:xfrm>
          <a:prstGeom prst="rect">
            <a:avLst/>
          </a:prstGeom>
        </p:spPr>
        <p:txBody>
          <a:bodyPr vert="horz" lIns="91440" tIns="0" rIns="91440" bIns="0" rtlCol="0">
            <a:normAutofit lnSpcReduction="1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Recommendations</a:t>
            </a:r>
          </a:p>
          <a:p>
            <a:r>
              <a:rPr lang="en-US" sz="1100" dirty="0"/>
              <a:t>Analyze Payment Time Variability </a:t>
            </a:r>
            <a:r>
              <a:rPr lang="en-US" sz="1100" i="1" dirty="0"/>
              <a:t>(Identify causes of variation)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Explore key factors affecting payment time (team, expense type, company).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Highlight process bottlenecks for optimization.</a:t>
            </a:r>
          </a:p>
          <a:p>
            <a:r>
              <a:rPr lang="en-US" sz="1100" dirty="0"/>
              <a:t>Improve Outlier Detection </a:t>
            </a:r>
            <a:r>
              <a:rPr lang="en-US" sz="1100" i="1" dirty="0"/>
              <a:t>(Capture more unusual payment times)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 new Z-score thresholds or use IQR for anomaly detection.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Broader anomaly set for audit review.</a:t>
            </a:r>
          </a:p>
          <a:p>
            <a:r>
              <a:rPr lang="en-US" sz="1100" dirty="0"/>
              <a:t>Review Unsupervised Model Anomalies </a:t>
            </a:r>
            <a:r>
              <a:rPr lang="en-US" sz="1100" i="1" dirty="0"/>
              <a:t>(Validate accuracy and find hidden irregularities)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Manually verify 100 anomalies flagged by Isolation Forest.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Early fraud and process issue detection.</a:t>
            </a:r>
          </a:p>
          <a:p>
            <a:r>
              <a:rPr lang="en-US" sz="1100" dirty="0"/>
              <a:t>Enhance Supervised Fraud Detection </a:t>
            </a:r>
            <a:r>
              <a:rPr lang="en-US" sz="1100" i="1" dirty="0"/>
              <a:t>(Improve fraud prediction accuracy)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Rebuild model with more features and balanced data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Automate detection, freeing audit resources.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{C01E43BA-CBD2-4B6E-A707-A2B7C71DF2B4}tf78438558_win32</Template>
  <TotalTime>200</TotalTime>
  <Words>1018</Words>
  <Application>Microsoft Office PowerPoint</Application>
  <PresentationFormat>Widescreen</PresentationFormat>
  <Paragraphs>97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Custom</vt:lpstr>
      <vt:lpstr>ABC HealthCare Case Study</vt:lpstr>
      <vt:lpstr>agenda</vt:lpstr>
      <vt:lpstr>Objective</vt:lpstr>
      <vt:lpstr>Key Assumptions</vt:lpstr>
      <vt:lpstr>Regression analysis for payment time prediction</vt:lpstr>
      <vt:lpstr>Outlier Detection using Z-scores for Audit</vt:lpstr>
      <vt:lpstr>Supervised Model for Fraud Detection</vt:lpstr>
      <vt:lpstr>Unsupervised Model to Detect Anomalies</vt:lpstr>
      <vt:lpstr>Audit Insights and Recommendations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Sharma, Bhoopesh</dc:creator>
  <cp:lastModifiedBy>Sharma, Bhoopesh</cp:lastModifiedBy>
  <cp:revision>11</cp:revision>
  <dcterms:created xsi:type="dcterms:W3CDTF">2025-11-04T10:49:48Z</dcterms:created>
  <dcterms:modified xsi:type="dcterms:W3CDTF">2025-11-05T10:13:22Z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